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92" r:id="rId2"/>
    <p:sldId id="278" r:id="rId3"/>
    <p:sldId id="296" r:id="rId4"/>
    <p:sldId id="297" r:id="rId5"/>
    <p:sldId id="300" r:id="rId6"/>
    <p:sldId id="299" r:id="rId7"/>
    <p:sldId id="303" r:id="rId8"/>
    <p:sldId id="310" r:id="rId9"/>
    <p:sldId id="312" r:id="rId10"/>
    <p:sldId id="320" r:id="rId11"/>
    <p:sldId id="321" r:id="rId12"/>
    <p:sldId id="322" r:id="rId13"/>
    <p:sldId id="323" r:id="rId14"/>
    <p:sldId id="324" r:id="rId15"/>
    <p:sldId id="325" r:id="rId16"/>
    <p:sldId id="326" r:id="rId17"/>
    <p:sldId id="304" r:id="rId18"/>
    <p:sldId id="327" r:id="rId19"/>
    <p:sldId id="328" r:id="rId20"/>
    <p:sldId id="329" r:id="rId21"/>
    <p:sldId id="330" r:id="rId22"/>
    <p:sldId id="331" r:id="rId23"/>
    <p:sldId id="332" r:id="rId24"/>
    <p:sldId id="333" r:id="rId25"/>
    <p:sldId id="305" r:id="rId26"/>
    <p:sldId id="334" r:id="rId27"/>
    <p:sldId id="337" r:id="rId28"/>
    <p:sldId id="335" r:id="rId29"/>
    <p:sldId id="338" r:id="rId30"/>
    <p:sldId id="336" r:id="rId31"/>
    <p:sldId id="339" r:id="rId32"/>
    <p:sldId id="306" r:id="rId33"/>
    <p:sldId id="340"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37647" autoAdjust="0"/>
  </p:normalViewPr>
  <p:slideViewPr>
    <p:cSldViewPr snapToGrid="0">
      <p:cViewPr varScale="1">
        <p:scale>
          <a:sx n="43" d="100"/>
          <a:sy n="43" d="100"/>
        </p:scale>
        <p:origin x="3222" y="3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2021/4/11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2021/4/11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2021/4/11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2021/4/11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2021/4/11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2021/4/11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2021/4/11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2021/4/11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2021/4/11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2021/4/11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2021/4/11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1.gif"/><Relationship Id="rId3" Type="http://schemas.microsoft.com/office/2007/relationships/hdphoto" Target="../media/hdphoto3.wdp"/><Relationship Id="rId7"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jpeg"/><Relationship Id="rId5" Type="http://schemas.microsoft.com/office/2007/relationships/hdphoto" Target="../media/hdphoto4.wdp"/><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85.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8.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42.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0.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3" Type="http://schemas.microsoft.com/office/2007/relationships/hdphoto" Target="../media/hdphoto8.wdp"/><Relationship Id="rId7" Type="http://schemas.microsoft.com/office/2007/relationships/hdphoto" Target="../media/hdphoto10.wdp"/><Relationship Id="rId12"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5.jpeg"/><Relationship Id="rId5" Type="http://schemas.microsoft.com/office/2007/relationships/hdphoto" Target="../media/hdphoto9.wdp"/><Relationship Id="rId10" Type="http://schemas.openxmlformats.org/officeDocument/2006/relationships/image" Target="../media/image104.png"/><Relationship Id="rId4" Type="http://schemas.openxmlformats.org/officeDocument/2006/relationships/image" Target="../media/image101.png"/><Relationship Id="rId9" Type="http://schemas.microsoft.com/office/2007/relationships/hdphoto" Target="../media/hdphoto11.wdp"/></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355027"/>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a:t>ヒストグラムの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117089"/>
            <a:ext cx="4844811" cy="2612031"/>
            <a:chOff x="1660053" y="2216055"/>
            <a:chExt cx="4844811" cy="2612031"/>
          </a:xfrm>
        </p:grpSpPr>
        <p:grpSp>
          <p:nvGrpSpPr>
            <p:cNvPr id="31" name="グループ化 30"/>
            <p:cNvGrpSpPr/>
            <p:nvPr/>
          </p:nvGrpSpPr>
          <p:grpSpPr>
            <a:xfrm>
              <a:off x="1660053" y="2216055"/>
              <a:ext cx="4844811" cy="2612031"/>
              <a:chOff x="1525433" y="2292255"/>
              <a:chExt cx="4844811" cy="2612031"/>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363533" y="2292255"/>
                    <a:ext cx="3701078" cy="523220"/>
                  </a:xfrm>
                  <a:prstGeom prst="rect">
                    <a:avLst/>
                  </a:prstGeom>
                </p:spPr>
                <p:txBody>
                  <a:bodyPr wrap="none">
                    <a:spAutoFit/>
                  </a:bodyPr>
                  <a:lstStyle/>
                  <a:p>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a:rPr>
                              <m:t>𝑥</m:t>
                            </m:r>
                          </m:e>
                          <m:sub>
                            <m:r>
                              <a:rPr lang="en-US" altLang="ja-JP" sz="2800" i="1">
                                <a:latin typeface="Cambria Math"/>
                              </a:rPr>
                              <m:t>𝑖</m:t>
                            </m:r>
                          </m:sub>
                        </m:sSub>
                      </m:oMath>
                    </a14:m>
                    <a:r>
                      <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363533" y="2292255"/>
                    <a:ext cx="3701078" cy="523220"/>
                  </a:xfrm>
                  <a:prstGeom prst="rect">
                    <a:avLst/>
                  </a:prstGeom>
                  <a:blipFill>
                    <a:blip r:embed="rId4"/>
                    <a:stretch>
                      <a:fillRect t="-17442" r="-2142" b="-33721"/>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p:cNvCxnSpPr>
            <p:nvPr/>
          </p:nvCxnSpPr>
          <p:spPr>
            <a:xfrm>
              <a:off x="3001445" y="2603370"/>
              <a:ext cx="1316555" cy="1079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174716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領域の分散の平均値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107524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13</a:t>
            </a:fld>
            <a:endParaRPr lang="ja-JP" altLang="en-US"/>
          </a:p>
        </p:txBody>
      </p:sp>
    </p:spTree>
    <p:extLst>
      <p:ext uri="{BB962C8B-B14F-4D97-AF65-F5344CB8AC3E}">
        <p14:creationId xmlns:p14="http://schemas.microsoft.com/office/powerpoint/2010/main" val="330608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a:t>(</a:t>
            </a:r>
            <a:r>
              <a:rPr lang="ja-JP" altLang="en-US" sz="2400" dirty="0"/>
              <a:t>そうでない画像には使えない</a:t>
            </a:r>
            <a:r>
              <a:rPr lang="en-US" altLang="ja-JP" sz="2400" dirty="0"/>
              <a:t>)</a:t>
            </a:r>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60160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solidFill>
                  <a:srgbClr val="FF0000"/>
                </a:solidFill>
              </a:rPr>
              <a:t>t</a:t>
            </a:r>
            <a:r>
              <a:rPr lang="en-US" altLang="ja-JP" sz="2400" i="1" baseline="-25000" dirty="0" err="1">
                <a:solidFill>
                  <a:srgbClr val="FF0000"/>
                </a:solidFill>
              </a:rPr>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74472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a:t>まとめ </a:t>
            </a:r>
            <a:r>
              <a:rPr lang="en-US" altLang="ja-JP" sz="4000" dirty="0"/>
              <a:t>: </a:t>
            </a:r>
            <a:r>
              <a:rPr lang="ja-JP" altLang="en-US" sz="4000" dirty="0"/>
              <a:t>閾値法</a:t>
            </a:r>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閾値を自動計算する手法（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法）を紹介した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238972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533000" cy="5296829"/>
          </a:xfrm>
        </p:spPr>
        <p:txBody>
          <a:bodyPr>
            <a:normAutofit/>
          </a:bodyPr>
          <a:lstStyle/>
          <a:p>
            <a:pPr marL="0" indent="0">
              <a:spcBef>
                <a:spcPts val="600"/>
              </a:spcBef>
              <a:buNone/>
            </a:pPr>
            <a:r>
              <a:rPr lang="ja-JP" altLang="en-US" sz="5400" b="1" dirty="0"/>
              <a:t>領域成長法</a:t>
            </a:r>
            <a:endParaRPr lang="en-US" altLang="ja-JP" sz="5400" b="1" dirty="0"/>
          </a:p>
          <a:p>
            <a:pPr marL="0" indent="0">
              <a:spcBef>
                <a:spcPts val="600"/>
              </a:spcBef>
              <a:buNone/>
            </a:pPr>
            <a:r>
              <a:rPr lang="en-US" altLang="ja-JP" sz="5400" b="1" dirty="0"/>
              <a:t>Region Growing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33555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a:t>
                  </a: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配置・成長規則について多くの研究・開発がされている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65533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領域成長法</a:t>
            </a:r>
            <a:r>
              <a:rPr lang="en-US" altLang="ja-JP" dirty="0"/>
              <a:t>: </a:t>
            </a:r>
            <a:r>
              <a:rPr lang="ja-JP" altLang="en-US" dirty="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のうち次式を満たすもの前景領域に追加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
        <p:nvSpPr>
          <p:cNvPr id="108" name="正方形/長方形 107">
            <a:extLst>
              <a:ext uri="{FF2B5EF4-FFF2-40B4-BE49-F238E27FC236}">
                <a16:creationId xmlns:a16="http://schemas.microsoft.com/office/drawing/2014/main" id="{412B1933-C029-47F6-8FC8-35B23491AEDE}"/>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6563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             </a:t>
            </a:r>
            <a:r>
              <a:rPr lang="en-US" altLang="ja-JP" dirty="0"/>
              <a:t>(</a:t>
            </a:r>
            <a:r>
              <a:rPr lang="ja-JP" altLang="en-US" dirty="0"/>
              <a:t>後半</a:t>
            </a:r>
            <a:r>
              <a:rPr lang="en-US" altLang="ja-JP" dirty="0"/>
              <a:t>)</a:t>
            </a:r>
          </a:p>
          <a:p>
            <a:pPr>
              <a:spcBef>
                <a:spcPts val="600"/>
              </a:spcBef>
            </a:pPr>
            <a:r>
              <a:rPr lang="ja-JP" altLang="en-US" dirty="0"/>
              <a:t>グラフカット法</a:t>
            </a:r>
            <a:endParaRPr lang="en-US" altLang="ja-JP" dirty="0"/>
          </a:p>
          <a:p>
            <a:pPr>
              <a:spcBef>
                <a:spcPts val="600"/>
              </a:spcBef>
            </a:pPr>
            <a:r>
              <a:rPr lang="ja-JP" altLang="en-US" dirty="0"/>
              <a:t>動的輪郭モデル </a:t>
            </a:r>
            <a:r>
              <a:rPr lang="en-US" altLang="ja-JP" dirty="0"/>
              <a:t>(</a:t>
            </a:r>
            <a:r>
              <a:rPr lang="ja-JP" altLang="en-US" dirty="0"/>
              <a:t>次回</a:t>
            </a:r>
            <a:r>
              <a:rPr lang="en-US" altLang="ja-JP" dirty="0"/>
              <a:t>)</a:t>
            </a:r>
          </a:p>
          <a:p>
            <a:pPr>
              <a:spcBef>
                <a:spcPts val="600"/>
              </a:spcBef>
            </a:pPr>
            <a:r>
              <a:rPr lang="ja-JP" altLang="en-US" dirty="0"/>
              <a:t>曲面再構成法 　</a:t>
            </a:r>
            <a:r>
              <a:rPr lang="en-US" altLang="ja-JP" dirty="0"/>
              <a:t>(</a:t>
            </a:r>
            <a:r>
              <a:rPr lang="ja-JP" altLang="en-US" dirty="0"/>
              <a:t>次回</a:t>
            </a:r>
            <a:r>
              <a:rPr lang="en-US" altLang="ja-JP" dirty="0"/>
              <a:t>)</a:t>
            </a:r>
          </a:p>
          <a:p>
            <a:pPr>
              <a:spcBef>
                <a:spcPts val="600"/>
              </a:spcBef>
            </a:pPr>
            <a:r>
              <a:rPr lang="ja-JP" altLang="en-US" dirty="0"/>
              <a:t>深層学習 </a:t>
            </a:r>
            <a:r>
              <a:rPr lang="en-US" altLang="ja-JP" dirty="0"/>
              <a:t>		</a:t>
            </a:r>
            <a:r>
              <a:rPr lang="ja-JP" altLang="en-US" dirty="0"/>
              <a:t> </a:t>
            </a:r>
            <a:r>
              <a:rPr lang="en-US" altLang="ja-JP" dirty="0"/>
              <a:t>(</a:t>
            </a:r>
            <a:r>
              <a:rPr lang="ja-JP" altLang="en-US" dirty="0"/>
              <a:t>後半</a:t>
            </a:r>
            <a:r>
              <a:rPr lang="en-US" altLang="ja-JP" dirty="0"/>
              <a:t>)</a:t>
            </a:r>
          </a:p>
        </p:txBody>
      </p:sp>
      <p:sp>
        <p:nvSpPr>
          <p:cNvPr id="4" name="テキスト ボックス 3"/>
          <p:cNvSpPr txBox="1"/>
          <p:nvPr/>
        </p:nvSpPr>
        <p:spPr>
          <a:xfrm>
            <a:off x="8235031" y="4738549"/>
            <a:ext cx="3878048" cy="1754326"/>
          </a:xfrm>
          <a:prstGeom prst="rect">
            <a:avLst/>
          </a:prstGeom>
          <a:noFill/>
        </p:spPr>
        <p:txBody>
          <a:bodyPr wrap="none" rtlCol="0">
            <a:spAutoFit/>
          </a:bodyPr>
          <a:lstStyle/>
          <a:p>
            <a:pPr algn="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井尻の専門分野なので参考書からは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223848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の要素とする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に追加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20</a:t>
            </a:fld>
            <a:endParaRPr lang="ja-JP" altLang="en-US"/>
          </a:p>
        </p:txBody>
      </p:sp>
      <p:sp>
        <p:nvSpPr>
          <p:cNvPr id="164" name="正方形/長方形 163">
            <a:extLst>
              <a:ext uri="{FF2B5EF4-FFF2-40B4-BE49-F238E27FC236}">
                <a16:creationId xmlns:a16="http://schemas.microsoft.com/office/drawing/2014/main" id="{E40DC66C-1096-4758-BFB8-AB0D231F617D}"/>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t>一様な画素値を持つ領域の分割に適する</a:t>
            </a:r>
            <a:endParaRPr lang="en-US" altLang="ja-JP" sz="3200" dirty="0"/>
          </a:p>
          <a:p>
            <a:pPr marL="0" indent="0">
              <a:buFont typeface="Arial" panose="020B0604020202020204" pitchFamily="34" charset="0"/>
              <a:buNone/>
            </a:pPr>
            <a:r>
              <a:rPr lang="ja-JP" altLang="en-US" sz="3200" dirty="0"/>
              <a:t>ぼけた境界では成長が止まりにくい</a:t>
            </a:r>
          </a:p>
        </p:txBody>
      </p:sp>
      <p:pic>
        <p:nvPicPr>
          <p:cNvPr id="1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17" y="2655509"/>
            <a:ext cx="3233057" cy="3293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pic>
        <p:nvPicPr>
          <p:cNvPr id="4" name="図 3">
            <a:extLst>
              <a:ext uri="{FF2B5EF4-FFF2-40B4-BE49-F238E27FC236}">
                <a16:creationId xmlns:a16="http://schemas.microsoft.com/office/drawing/2014/main" id="{ACA15851-BA09-4CAF-AC1D-7A441CCC3223}"/>
              </a:ext>
            </a:extLst>
          </p:cNvPr>
          <p:cNvPicPr>
            <a:picLocks noChangeAspect="1"/>
          </p:cNvPicPr>
          <p:nvPr/>
        </p:nvPicPr>
        <p:blipFill rotWithShape="1">
          <a:blip r:embed="rId3"/>
          <a:srcRect l="4817" t="11796" r="48611" b="8388"/>
          <a:stretch/>
        </p:blipFill>
        <p:spPr>
          <a:xfrm>
            <a:off x="6096000" y="2655509"/>
            <a:ext cx="3233057" cy="3426417"/>
          </a:xfrm>
          <a:prstGeom prst="rect">
            <a:avLst/>
          </a:prstGeom>
        </p:spPr>
      </p:pic>
    </p:spTree>
    <p:extLst>
      <p:ext uri="{BB962C8B-B14F-4D97-AF65-F5344CB8AC3E}">
        <p14:creationId xmlns:p14="http://schemas.microsoft.com/office/powerpoint/2010/main" val="48382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この地形の分水界を境界とする領域分割法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全領域を同時に成長させ，異なる領域が接した部分を境界にする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a:t>領域</a:t>
            </a:r>
            <a:r>
              <a:rPr lang="ja-JP" altLang="en-US" sz="3600" dirty="0"/>
              <a:t>成長法</a:t>
            </a:r>
            <a:r>
              <a:rPr lang="en-US" altLang="ja-JP" sz="3600" dirty="0"/>
              <a:t>: </a:t>
            </a:r>
            <a:r>
              <a:rPr lang="ja-JP" altLang="en-US" sz="3600" dirty="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a:t>単純な二値化 </a:t>
            </a:r>
            <a:r>
              <a:rPr lang="en-US" altLang="ja-JP" sz="2400" dirty="0"/>
              <a:t>/ Seeded Region Growing(</a:t>
            </a:r>
            <a:r>
              <a:rPr lang="ja-JP" altLang="en-US" sz="2400" dirty="0"/>
              <a:t>多値化</a:t>
            </a:r>
            <a:r>
              <a:rPr lang="en-US" altLang="ja-JP" sz="2400" dirty="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144413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クラスタリング</a:t>
            </a:r>
            <a:endParaRPr lang="en-US" altLang="ja-JP" sz="5400" b="1" dirty="0"/>
          </a:p>
          <a:p>
            <a:pPr marL="0" indent="0">
              <a:spcBef>
                <a:spcPts val="600"/>
              </a:spcBef>
              <a:buNone/>
            </a:pPr>
            <a:r>
              <a:rPr lang="en-US" altLang="ja-JP" sz="5400" b="1" dirty="0"/>
              <a:t>clustering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82742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a:t>クラスタリングによる領域分割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a:t>配置し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[3] 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553845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9595651D-F906-4FD1-A03C-08675DCD1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452" y="2983873"/>
            <a:ext cx="1492655" cy="1458889"/>
          </a:xfrm>
          <a:prstGeom prst="rect">
            <a:avLst/>
          </a:prstGeom>
        </p:spPr>
      </p:pic>
      <p:cxnSp>
        <p:nvCxnSpPr>
          <p:cNvPr id="44" name="直線矢印コネクタ 43">
            <a:extLst>
              <a:ext uri="{FF2B5EF4-FFF2-40B4-BE49-F238E27FC236}">
                <a16:creationId xmlns:a16="http://schemas.microsoft.com/office/drawing/2014/main" id="{EE833A81-EEE7-49BF-835C-AB56448BE9A4}"/>
              </a:ext>
            </a:extLst>
          </p:cNvPr>
          <p:cNvCxnSpPr>
            <a:cxnSpLocks/>
          </p:cNvCxnSpPr>
          <p:nvPr/>
        </p:nvCxnSpPr>
        <p:spPr>
          <a:xfrm flipV="1">
            <a:off x="4732077" y="5603889"/>
            <a:ext cx="2475534" cy="38807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EEA144F6-CF2D-4DEA-8A3E-47C1C6D3A6E7}"/>
              </a:ext>
            </a:extLst>
          </p:cNvPr>
          <p:cNvPicPr>
            <a:picLocks noChangeAspect="1"/>
          </p:cNvPicPr>
          <p:nvPr/>
        </p:nvPicPr>
        <p:blipFill rotWithShape="1">
          <a:blip r:embed="rId3">
            <a:clrChange>
              <a:clrFrom>
                <a:srgbClr val="FFFFFF"/>
              </a:clrFrom>
              <a:clrTo>
                <a:srgbClr val="FFFFFF">
                  <a:alpha val="0"/>
                </a:srgbClr>
              </a:clrTo>
            </a:clrChange>
          </a:blip>
          <a:srcRect l="26027" t="12953" r="28690" b="18924"/>
          <a:stretch/>
        </p:blipFill>
        <p:spPr>
          <a:xfrm>
            <a:off x="4611944" y="4860193"/>
            <a:ext cx="2352675" cy="1880236"/>
          </a:xfrm>
          <a:prstGeom prst="rect">
            <a:avLst/>
          </a:prstGeom>
        </p:spPr>
      </p:pic>
      <p:sp>
        <p:nvSpPr>
          <p:cNvPr id="2" name="タイトル 1"/>
          <p:cNvSpPr>
            <a:spLocks noGrp="1"/>
          </p:cNvSpPr>
          <p:nvPr>
            <p:ph type="title"/>
          </p:nvPr>
        </p:nvSpPr>
        <p:spPr>
          <a:xfrm>
            <a:off x="609599" y="296183"/>
            <a:ext cx="11473211" cy="733270"/>
          </a:xfrm>
        </p:spPr>
        <p:txBody>
          <a:bodyPr/>
          <a:lstStyle/>
          <a:p>
            <a:r>
              <a:rPr kumimoji="1" lang="ja-JP" altLang="en-US" dirty="0"/>
              <a:t>特徴空間とは</a:t>
            </a:r>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7"/>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8"/>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17169" cy="4743918"/>
            <a:chOff x="4368952" y="2159815"/>
            <a:chExt cx="3017169" cy="4743918"/>
          </a:xfrm>
        </p:grpSpPr>
        <p:grpSp>
          <p:nvGrpSpPr>
            <p:cNvPr id="17" name="グループ化 16"/>
            <p:cNvGrpSpPr/>
            <p:nvPr/>
          </p:nvGrpSpPr>
          <p:grpSpPr>
            <a:xfrm>
              <a:off x="4368952" y="4631166"/>
              <a:ext cx="3017169" cy="2272567"/>
              <a:chOff x="3263519" y="3040856"/>
              <a:chExt cx="3017169" cy="2272567"/>
            </a:xfrm>
          </p:grpSpPr>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a:cxnSpLocks/>
              </p:cNvCxnSpPr>
              <p:nvPr/>
            </p:nvCxnSpPr>
            <p:spPr>
              <a:xfrm>
                <a:off x="3619500" y="4402931"/>
                <a:ext cx="555727" cy="74454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698384" y="3624719"/>
                <a:ext cx="582304" cy="400110"/>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991853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をランダムに割り当てる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最も近いクラスタに割り当てる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変化がなくなるまで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入力点群</a:t>
              </a: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211522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アルゴリズムが単純で実装が楽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サイズの小さなクラスタ分割が行える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2560078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a:t>』</a:t>
            </a:r>
            <a:r>
              <a:rPr lang="ja-JP" altLang="en-US" sz="2400" dirty="0"/>
              <a:t>とも呼ばれる</a:t>
            </a:r>
            <a:endParaRPr lang="en-US" altLang="ja-JP" sz="2400" dirty="0"/>
          </a:p>
          <a:p>
            <a:pPr>
              <a:spcBef>
                <a:spcPts val="1800"/>
              </a:spcBef>
            </a:pPr>
            <a:r>
              <a:rPr lang="en-US" altLang="ja-JP" sz="2400" dirty="0"/>
              <a:t>Vision/Graphics/Image Processing </a:t>
            </a:r>
            <a:r>
              <a:rPr lang="ja-JP" altLang="en-US" sz="2400" dirty="0"/>
              <a:t>分野において重要な課題</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4017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a:t>Mean-Shift</a:t>
            </a:r>
            <a:r>
              <a:rPr lang="ja-JP" altLang="en-US" sz="3600" dirty="0"/>
              <a:t> </a:t>
            </a:r>
            <a:r>
              <a:rPr lang="en-US" altLang="ja-JP" sz="3600" dirty="0"/>
              <a:t>Clustering</a:t>
            </a:r>
            <a:r>
              <a:rPr lang="ja-JP" altLang="en-US" sz="3600" dirty="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を行い、近い点に収束した画素を同一クラスタにする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58215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a:t>クラスタリングによる領域分割： 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特徴空間の選択</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クラスタの発見法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教師無し（正解データセット無し）学習の一種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1134190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識別器</a:t>
            </a:r>
            <a:endParaRPr lang="en-US" altLang="ja-JP" sz="4000" b="1" dirty="0"/>
          </a:p>
        </p:txBody>
      </p:sp>
      <p:sp>
        <p:nvSpPr>
          <p:cNvPr id="5" name="正方形/長方形 4"/>
          <p:cNvSpPr/>
          <p:nvPr/>
        </p:nvSpPr>
        <p:spPr>
          <a:xfrm>
            <a:off x="10389530" y="43814"/>
            <a:ext cx="1723549" cy="784830"/>
          </a:xfrm>
          <a:prstGeom prst="rect">
            <a:avLst/>
          </a:prstGeom>
        </p:spPr>
        <p:txBody>
          <a:bodyPr wrap="none">
            <a:spAutoFit/>
          </a:bodyPr>
          <a:lstStyle/>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後半にて解説</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dirty="0"/>
          </a:p>
        </p:txBody>
      </p:sp>
    </p:spTree>
    <p:extLst>
      <p:ext uri="{BB962C8B-B14F-4D97-AF65-F5344CB8AC3E}">
        <p14:creationId xmlns:p14="http://schemas.microsoft.com/office/powerpoint/2010/main" val="1390584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a:t>識別器による領域分割</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りんご</a:t>
              </a: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みかん</a:t>
              </a: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a:t>
            </a: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法則を学習し，</a:t>
            </a:r>
            <a:r>
              <a:rPr lang="ja-JP" altLang="en-US" sz="2400" dirty="0"/>
              <a:t>未知</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1639568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090022" cy="5296829"/>
          </a:xfrm>
        </p:spPr>
        <p:txBody>
          <a:bodyPr>
            <a:normAutofit/>
          </a:bodyPr>
          <a:lstStyle/>
          <a:p>
            <a:pPr marL="0" indent="0">
              <a:spcBef>
                <a:spcPts val="600"/>
              </a:spcBef>
              <a:buNone/>
            </a:pPr>
            <a:r>
              <a:rPr lang="ja-JP" altLang="en-US" sz="6000" b="1" dirty="0"/>
              <a:t>グラフカット法</a:t>
            </a:r>
            <a:endParaRPr lang="en-US" altLang="ja-JP" sz="6000" b="1" dirty="0"/>
          </a:p>
          <a:p>
            <a:pPr marL="0" indent="0">
              <a:spcBef>
                <a:spcPts val="600"/>
              </a:spcBef>
              <a:buNone/>
            </a:pPr>
            <a:r>
              <a:rPr lang="en-US" altLang="ja-JP" sz="6000" b="1" dirty="0"/>
              <a:t>Graph Cut</a:t>
            </a: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2304701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グラフカット領域分割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3432162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各辺には容量を超えない範囲でフローが流れる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について，流入するフローと流出するフローは等しい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ネットワークに流せる最大の総流量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カット容量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に分割する</a:t>
            </a:r>
            <a:endParaRPr lang="en-US" altLang="ja-JP" sz="2400" dirty="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の間をつなぐ辺の集合</a:t>
            </a:r>
            <a:endParaRPr lang="en-US" altLang="ja-JP" sz="2400" dirty="0"/>
          </a:p>
          <a:p>
            <a:pPr marL="0" indent="0">
              <a:spcBef>
                <a:spcPts val="0"/>
              </a:spcBef>
              <a:buNone/>
            </a:pPr>
            <a:endParaRPr lang="en-US" altLang="ja-JP" sz="2400" dirty="0"/>
          </a:p>
          <a:p>
            <a:pPr marL="0" lvl="0" indent="0">
              <a:lnSpc>
                <a:spcPct val="100000"/>
              </a:lnSpc>
              <a:spcBef>
                <a:spcPts val="0"/>
              </a:spcBef>
              <a:buNone/>
            </a:pPr>
            <a:r>
              <a:rPr lang="ja-JP" altLang="en-US" sz="2400" b="1" dirty="0">
                <a:solidFill>
                  <a:prstClr val="black"/>
                </a:solidFill>
              </a:rPr>
              <a:t>カットの容量</a:t>
            </a:r>
            <a:r>
              <a:rPr lang="en-US" altLang="ja-JP" sz="2400" b="1" dirty="0">
                <a:solidFill>
                  <a:prstClr val="black"/>
                </a:solidFill>
              </a:rPr>
              <a:t>:</a:t>
            </a: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endParaRPr lang="en-US" altLang="ja-JP" sz="2400" dirty="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最大フロー最小カットの定理</a:t>
            </a:r>
            <a:endParaRPr lang="en-US" altLang="ja-JP" dirty="0"/>
          </a:p>
          <a:p>
            <a:pPr marL="0" indent="0">
              <a:buNone/>
            </a:pPr>
            <a:r>
              <a:rPr lang="ja-JP" altLang="ja-JP" sz="2400" dirty="0"/>
              <a:t>任意のフローネットワーク</a:t>
            </a:r>
            <a:r>
              <a:rPr lang="ja-JP" altLang="en-US" sz="2400" dirty="0"/>
              <a:t>において、</a:t>
            </a:r>
            <a:r>
              <a:rPr lang="ja-JP" altLang="ja-JP" sz="2400" dirty="0"/>
              <a:t>その</a:t>
            </a:r>
            <a:r>
              <a:rPr lang="ja-JP" altLang="ja-JP" sz="2400" b="1" dirty="0"/>
              <a:t>最大フローと最小カットは等しい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最大フロー・最小カットの探索には様々なアルゴリズムが存在し、比較的高速に“解ける”ことを知っておいてください</a:t>
            </a: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a:t>G</a:t>
            </a:r>
            <a:r>
              <a:rPr lang="en-US" altLang="ja-JP" sz="2000" b="1" i="1" baseline="30000" dirty="0"/>
              <a:t>f</a:t>
            </a:r>
            <a:r>
              <a:rPr lang="ja-JP" altLang="en-US" sz="2000" i="1" dirty="0"/>
              <a:t>とは，フローネットワーク</a:t>
            </a:r>
            <a:r>
              <a:rPr lang="en-US" altLang="ja-JP" sz="2000" i="1" dirty="0"/>
              <a:t>G </a:t>
            </a:r>
            <a:r>
              <a:rPr lang="ja-JP" altLang="en-US" sz="2000" dirty="0"/>
              <a:t>にフローが流れているとき、フローの可変範囲を表すネットワークのこと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増加可能経路</a:t>
            </a:r>
            <a:r>
              <a:rPr lang="ja-JP" altLang="en-US" sz="2000" dirty="0"/>
              <a:t>とは，残余ネットワーク内の</a:t>
            </a:r>
            <a:r>
              <a:rPr lang="en-US" altLang="ja-JP" sz="2000" dirty="0"/>
              <a:t>s</a:t>
            </a:r>
            <a:r>
              <a:rPr lang="ja-JP" altLang="en-US" sz="2000" dirty="0"/>
              <a:t>→</a:t>
            </a:r>
            <a:r>
              <a:rPr lang="en-US" altLang="ja-JP" sz="2000" dirty="0"/>
              <a:t>t</a:t>
            </a:r>
            <a:r>
              <a:rPr lang="ja-JP" altLang="en-US" sz="2000" dirty="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3749259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が無くなるまで下を繰り返す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に沿ってフロー追加</a:t>
            </a:r>
            <a:endParaRPr lang="en-US" altLang="ja-JP" sz="2000" dirty="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349272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の色が前景画素に似るほど小さくなるよう指定する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隣り合う画素が似た特徴（色）を持つときは、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なるべく同じラベルをつける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a:t>局所最小解が多い</a:t>
            </a:r>
            <a:endParaRPr lang="en-US" altLang="ja-JP" sz="2000" dirty="0"/>
          </a:p>
          <a:p>
            <a:r>
              <a:rPr lang="ja-JP" altLang="en-US" sz="2000" dirty="0">
                <a:sym typeface="Wingdings" pitchFamily="2" charset="2"/>
              </a:rPr>
              <a:t>全通り検索する↓？ さすがに組み合わせが多すぎ</a:t>
            </a:r>
            <a:r>
              <a:rPr lang="ja-JP" altLang="en-US" sz="2000" dirty="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が二状態をとる場合（二値化）に限る</a:t>
                </a:r>
                <a:endParaRPr lang="en-US" altLang="ja-JP" sz="1800" dirty="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r>
                  <a:rPr lang="ja-JP" altLang="en-US" sz="1800" dirty="0">
                    <a:solidFill>
                      <a:prstClr val="black"/>
                    </a:solidFill>
                    <a:sym typeface="Wingdings" pitchFamily="2" charset="2"/>
                  </a:rPr>
                  <a:t>グラフカット発見以前はやきなまし法（ランダムウォーク）で解いていた</a:t>
                </a:r>
                <a:endParaRPr lang="en-US" altLang="ja-JP" sz="1800" dirty="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3488133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a:sym typeface="Wingdings" pitchFamily="2" charset="2"/>
              </a:rPr>
              <a:t>画像からフローネットワークを構築</a:t>
            </a:r>
            <a:endParaRPr lang="en-US" altLang="ja-JP" sz="2000" b="1" dirty="0">
              <a:sym typeface="Wingdings" pitchFamily="2" charset="2"/>
            </a:endParaRPr>
          </a:p>
          <a:p>
            <a:pPr>
              <a:lnSpc>
                <a:spcPct val="100000"/>
              </a:lnSpc>
            </a:pPr>
            <a:r>
              <a:rPr lang="ja-JP" altLang="en-US" sz="2000" dirty="0">
                <a:sym typeface="Wingdings" pitchFamily="2" charset="2"/>
              </a:rPr>
              <a:t>頂点</a:t>
            </a:r>
            <a:r>
              <a:rPr lang="en-US" altLang="ja-JP" sz="2000" i="1" dirty="0">
                <a:sym typeface="Wingdings" pitchFamily="2" charset="2"/>
              </a:rPr>
              <a:t>V</a:t>
            </a:r>
            <a:r>
              <a:rPr lang="ja-JP" altLang="en-US" sz="2000" dirty="0">
                <a:sym typeface="Wingdings" pitchFamily="2" charset="2"/>
              </a:rPr>
              <a:t> </a:t>
            </a:r>
            <a:r>
              <a:rPr lang="en-US" altLang="ja-JP" sz="2000" dirty="0">
                <a:sym typeface="Wingdings" pitchFamily="2" charset="2"/>
              </a:rPr>
              <a:t>: </a:t>
            </a:r>
            <a:r>
              <a:rPr lang="ja-JP" altLang="en-US" sz="2000" dirty="0">
                <a:sym typeface="Wingdings" pitchFamily="2" charset="2"/>
              </a:rPr>
              <a:t>全画素</a:t>
            </a:r>
            <a:r>
              <a:rPr lang="en-US" altLang="ja-JP" sz="2000" dirty="0">
                <a:sym typeface="Wingdings" pitchFamily="2" charset="2"/>
              </a:rPr>
              <a:t>, </a:t>
            </a:r>
            <a:r>
              <a:rPr lang="ja-JP" altLang="en-US" sz="2000" dirty="0">
                <a:sym typeface="Wingdings" pitchFamily="2" charset="2"/>
              </a:rPr>
              <a:t> 始点 </a:t>
            </a:r>
            <a:r>
              <a:rPr lang="en-US" altLang="ja-JP" sz="2000" i="1" dirty="0">
                <a:sym typeface="Wingdings" pitchFamily="2" charset="2"/>
              </a:rPr>
              <a:t>s</a:t>
            </a:r>
            <a:r>
              <a:rPr lang="en-US" altLang="ja-JP" sz="2000" dirty="0">
                <a:sym typeface="Wingdings" pitchFamily="2" charset="2"/>
              </a:rPr>
              <a:t>, </a:t>
            </a:r>
            <a:r>
              <a:rPr lang="ja-JP" altLang="en-US" sz="2000" dirty="0">
                <a:sym typeface="Wingdings" pitchFamily="2" charset="2"/>
              </a:rPr>
              <a:t>終点 </a:t>
            </a:r>
            <a:r>
              <a:rPr lang="en-US" altLang="ja-JP" sz="2000" i="1" dirty="0">
                <a:sym typeface="Wingdings" pitchFamily="2" charset="2"/>
              </a:rPr>
              <a:t>t</a:t>
            </a:r>
          </a:p>
          <a:p>
            <a:pPr>
              <a:lnSpc>
                <a:spcPct val="100000"/>
              </a:lnSpc>
            </a:pPr>
            <a:r>
              <a:rPr lang="ja-JP" altLang="en-US" sz="2000" dirty="0">
                <a:sym typeface="Wingdings" pitchFamily="2" charset="2"/>
              </a:rPr>
              <a:t>辺 </a:t>
            </a:r>
            <a:r>
              <a:rPr lang="en-US" altLang="ja-JP" sz="2000" i="1" dirty="0">
                <a:sym typeface="Wingdings" pitchFamily="2" charset="2"/>
              </a:rPr>
              <a:t>E   </a:t>
            </a:r>
            <a:r>
              <a:rPr lang="en-US" altLang="ja-JP" sz="2000" dirty="0">
                <a:sym typeface="Wingdings" pitchFamily="2" charset="2"/>
              </a:rPr>
              <a:t>: </a:t>
            </a:r>
            <a:r>
              <a:rPr lang="ja-JP" altLang="en-US" sz="2000" dirty="0">
                <a:sym typeface="Wingdings" pitchFamily="2" charset="2"/>
              </a:rPr>
              <a:t>右図</a:t>
            </a:r>
            <a:r>
              <a:rPr lang="en-US" altLang="ja-JP" sz="2000" dirty="0">
                <a:sym typeface="Wingdings" pitchFamily="2" charset="2"/>
              </a:rPr>
              <a:t> </a:t>
            </a:r>
          </a:p>
          <a:p>
            <a:pPr lvl="5">
              <a:lnSpc>
                <a:spcPct val="100000"/>
              </a:lnSpc>
            </a:pPr>
            <a:endParaRPr lang="ja-JP" altLang="en-US" sz="1000" dirty="0">
              <a:sym typeface="Wingdings" pitchFamily="2" charset="2"/>
            </a:endParaRPr>
          </a:p>
          <a:p>
            <a:pPr marL="0" indent="0">
              <a:lnSpc>
                <a:spcPct val="100000"/>
              </a:lnSpc>
              <a:buFont typeface="Arial" panose="020B0604020202020204" pitchFamily="34" charset="0"/>
              <a:buNone/>
            </a:pPr>
            <a:r>
              <a:rPr lang="ja-JP" altLang="en-US" sz="2000" b="1" dirty="0">
                <a:sym typeface="Wingdings" pitchFamily="2" charset="2"/>
              </a:rPr>
              <a:t>フローネットワークをカットし</a:t>
            </a:r>
            <a:endParaRPr lang="en-US" altLang="ja-JP" sz="2000" b="1" dirty="0">
              <a:sym typeface="Wingdings" pitchFamily="2" charset="2"/>
            </a:endParaRPr>
          </a:p>
          <a:p>
            <a:pPr>
              <a:lnSpc>
                <a:spcPct val="100000"/>
              </a:lnSpc>
            </a:pPr>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pPr>
              <a:lnSpc>
                <a:spcPct val="100000"/>
              </a:lnSpc>
            </a:pPr>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lvl="5">
              <a:lnSpc>
                <a:spcPct val="100000"/>
              </a:lnSpc>
            </a:pPr>
            <a:endParaRPr lang="en-US" altLang="ja-JP" sz="1000" dirty="0">
              <a:sym typeface="Wingdings" pitchFamily="2" charset="2"/>
            </a:endParaRPr>
          </a:p>
          <a:p>
            <a:pPr marL="0" indent="0">
              <a:lnSpc>
                <a:spcPct val="100000"/>
              </a:lnSpc>
              <a:buFont typeface="Arial" panose="020B0604020202020204" pitchFamily="34" charset="0"/>
              <a:buNone/>
            </a:pPr>
            <a:r>
              <a:rPr lang="en-US" altLang="ja-JP" sz="2000" dirty="0">
                <a:sym typeface="Wingdings" panose="05000000000000000000" pitchFamily="2" charset="2"/>
              </a:rPr>
              <a:t> </a:t>
            </a:r>
            <a:r>
              <a:rPr lang="ja-JP" altLang="en-US" sz="2000" dirty="0">
                <a:sym typeface="Wingdings" pitchFamily="2" charset="2"/>
              </a:rPr>
              <a:t>カット容量 がコストに対応する</a:t>
            </a:r>
            <a:endParaRPr lang="en-US" altLang="ja-JP" sz="2000" dirty="0">
              <a:sym typeface="Wingdings" pitchFamily="2" charset="2"/>
            </a:endParaRPr>
          </a:p>
          <a:p>
            <a:pPr marL="0" indent="0">
              <a:lnSpc>
                <a:spcPct val="100000"/>
              </a:lnSpc>
              <a:buNone/>
            </a:pPr>
            <a:r>
              <a:rPr lang="en-US" altLang="ja-JP" sz="2000" dirty="0">
                <a:sym typeface="Wingdings" pitchFamily="2" charset="2"/>
              </a:rPr>
              <a:t></a:t>
            </a:r>
            <a:r>
              <a:rPr lang="ja-JP" altLang="en-US" sz="2000" dirty="0">
                <a:sym typeface="Wingdings" pitchFamily="2" charset="2"/>
              </a:rPr>
              <a:t>最小カットを求めればコスト最小化できる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957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a:t>グラフカットを用いた最適化</a:t>
            </a:r>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a:sym typeface="Wingdings" pitchFamily="2" charset="2"/>
              </a:rPr>
              <a:t>1) </a:t>
            </a:r>
            <a:r>
              <a:rPr lang="ja-JP" altLang="en-US" sz="2400" dirty="0">
                <a:sym typeface="Wingdings" pitchFamily="2" charset="2"/>
              </a:rPr>
              <a:t>画像からフローネットワークを構築</a:t>
            </a:r>
            <a:endParaRPr lang="en-US" altLang="ja-JP" sz="2400" dirty="0">
              <a:sym typeface="Wingdings" pitchFamily="2" charset="2"/>
            </a:endParaRPr>
          </a:p>
          <a:p>
            <a:r>
              <a:rPr lang="ja-JP" altLang="en-US" sz="2400" dirty="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a:sym typeface="Wingdings" pitchFamily="2" charset="2"/>
              </a:rPr>
              <a:t>: </a:t>
            </a:r>
            <a:r>
              <a:rPr lang="ja-JP" altLang="en-US" sz="2400" dirty="0">
                <a:sym typeface="Wingdings" pitchFamily="2" charset="2"/>
              </a:rPr>
              <a:t>図の通り</a:t>
            </a:r>
            <a:endParaRPr lang="en-US" altLang="ja-JP" sz="2400" dirty="0">
              <a:sym typeface="Wingdings" pitchFamily="2" charset="2"/>
            </a:endParaRPr>
          </a:p>
          <a:p>
            <a:r>
              <a:rPr lang="ja-JP" altLang="en-US" sz="2400" dirty="0">
                <a:sym typeface="Wingdings" pitchFamily="2" charset="2"/>
              </a:rPr>
              <a:t>辺の容量 </a:t>
            </a:r>
            <a:r>
              <a:rPr lang="en-US" altLang="ja-JP" sz="2400" dirty="0">
                <a:sym typeface="Wingdings" pitchFamily="2" charset="2"/>
              </a:rPr>
              <a:t>: </a:t>
            </a:r>
            <a:r>
              <a:rPr lang="ja-JP" altLang="en-US" sz="2400" dirty="0">
                <a:sym typeface="Wingdings" pitchFamily="2" charset="2"/>
              </a:rPr>
              <a:t>コスト関数を利用</a:t>
            </a:r>
            <a:r>
              <a:rPr lang="en-US" altLang="ja-JP" sz="2400" dirty="0">
                <a:sym typeface="Wingdings" pitchFamily="2" charset="2"/>
              </a:rPr>
              <a:t> </a:t>
            </a: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sym typeface="Wingdings" pitchFamily="2" charset="2"/>
              </a:rPr>
              <a:t>2) </a:t>
            </a:r>
            <a:r>
              <a:rPr lang="ja-JP" altLang="en-US" sz="2400" dirty="0">
                <a:sym typeface="Wingdings" pitchFamily="2" charset="2"/>
              </a:rPr>
              <a:t>ネットワークの最小カットを計算</a:t>
            </a:r>
            <a:endParaRPr lang="en-US" altLang="ja-JP" sz="2400" dirty="0">
              <a:sym typeface="Wingdings" pitchFamily="2" charset="2"/>
            </a:endParaRPr>
          </a:p>
          <a:p>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marL="0" indent="0">
              <a:buNone/>
            </a:pPr>
            <a:endParaRPr lang="en-US" altLang="ja-JP" sz="2000" dirty="0">
              <a:sym typeface="Wingdings" pitchFamily="2" charset="2"/>
            </a:endParaRPr>
          </a:p>
          <a:p>
            <a:pPr marL="0" indent="0">
              <a:buNone/>
            </a:pPr>
            <a:r>
              <a:rPr lang="ja-JP" altLang="en-US" sz="2000" dirty="0">
                <a:sym typeface="Wingdings" pitchFamily="2" charset="2"/>
              </a:rPr>
              <a:t>カットされた辺の容量がコスト関数に対応</a:t>
            </a:r>
            <a:endParaRPr lang="en-US" altLang="ja-JP" sz="2000" dirty="0">
              <a:sym typeface="Wingdings" pitchFamily="2" charset="2"/>
            </a:endParaRPr>
          </a:p>
          <a:p>
            <a:pPr marL="0" indent="0">
              <a:buNone/>
            </a:pPr>
            <a:r>
              <a:rPr lang="en-US" altLang="ja-JP" sz="2000" dirty="0">
                <a:sym typeface="Wingdings" pitchFamily="2" charset="2"/>
              </a:rPr>
              <a:t> </a:t>
            </a:r>
            <a:r>
              <a:rPr lang="ja-JP" altLang="en-US" sz="2000" dirty="0">
                <a:sym typeface="Wingdings" panose="05000000000000000000" pitchFamily="2" charset="2"/>
              </a:rPr>
              <a:t>最小カット容量がコスト関数に対応する</a:t>
            </a:r>
            <a:endParaRPr lang="en-US" altLang="ja-JP" sz="2000" dirty="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190392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a:t>グラフカット領域分割</a:t>
            </a:r>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と相性がよい</a:t>
            </a:r>
            <a:endParaRPr lang="en-US" altLang="ja-JP" sz="2400" dirty="0"/>
          </a:p>
        </p:txBody>
      </p:sp>
      <p:grpSp>
        <p:nvGrpSpPr>
          <p:cNvPr id="6" name="グループ化 5"/>
          <p:cNvGrpSpPr/>
          <p:nvPr/>
        </p:nvGrpSpPr>
        <p:grpSpPr>
          <a:xfrm>
            <a:off x="2138924" y="3200370"/>
            <a:ext cx="2075191" cy="3653306"/>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3086300" y="464589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2623149" y="482135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3597691" y="44441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2450048" y="436646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2693950" y="4673114"/>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2924592" y="474506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2999452" y="413734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3179497" y="38266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2897749" y="4865366"/>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3050586" y="3207868"/>
            <a:ext cx="929742"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165158" y="3462749"/>
            <a:ext cx="923330"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301870" y="5096855"/>
            <a:ext cx="2062518" cy="176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98808" y="3204692"/>
            <a:ext cx="2065580" cy="1756652"/>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5184131" y="4865365"/>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4920038" y="4233062"/>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5297728" y="433655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5126517" y="407111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5350550" y="393699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5763744" y="344105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5692944" y="4019038"/>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5279749" y="45011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4789117" y="4740329"/>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5055717" y="459601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5608792" y="45103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6146470" y="450798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2626823" y="3739748"/>
            <a:ext cx="382997" cy="4072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3239929" y="3484867"/>
            <a:ext cx="275528" cy="35147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a:t>欠点</a:t>
            </a:r>
            <a:endParaRPr lang="en-US" altLang="ja-JP" b="1" dirty="0"/>
          </a:p>
          <a:p>
            <a:pPr marL="0" indent="0">
              <a:buFont typeface="Arial" panose="020B0604020202020204" pitchFamily="34" charset="0"/>
              <a:buNone/>
            </a:pPr>
            <a:r>
              <a:rPr lang="ja-JP" altLang="en-US" sz="2400" dirty="0"/>
              <a:t>境界が不明瞭な領域には利用し難い</a:t>
            </a:r>
            <a:endParaRPr lang="en-US" altLang="ja-JP" sz="2400" dirty="0"/>
          </a:p>
          <a:p>
            <a:pPr marL="0" indent="0">
              <a:buFont typeface="Arial" panose="020B0604020202020204" pitchFamily="34" charset="0"/>
              <a:buNone/>
            </a:pPr>
            <a:r>
              <a:rPr lang="ja-JP" altLang="en-US" sz="2400" dirty="0"/>
              <a:t>血管・筋膜等、細い・薄い形状には不向き</a:t>
            </a: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47</a:t>
            </a:fld>
            <a:endParaRPr lang="ja-JP" altLang="en-US"/>
          </a:p>
        </p:txBody>
      </p:sp>
      <p:pic>
        <p:nvPicPr>
          <p:cNvPr id="59" name="図 58">
            <a:extLst>
              <a:ext uri="{FF2B5EF4-FFF2-40B4-BE49-F238E27FC236}">
                <a16:creationId xmlns:a16="http://schemas.microsoft.com/office/drawing/2014/main" id="{C78906F8-6B3A-4454-871D-6A4A1F11158C}"/>
              </a:ext>
            </a:extLst>
          </p:cNvPr>
          <p:cNvPicPr>
            <a:picLocks noChangeAspect="1"/>
          </p:cNvPicPr>
          <p:nvPr/>
        </p:nvPicPr>
        <p:blipFill rotWithShape="1">
          <a:blip r:embed="rId10"/>
          <a:srcRect l="20658" t="13671" r="53688" b="3693"/>
          <a:stretch/>
        </p:blipFill>
        <p:spPr>
          <a:xfrm>
            <a:off x="8973334" y="3507283"/>
            <a:ext cx="1739978" cy="2855648"/>
          </a:xfrm>
          <a:prstGeom prst="rect">
            <a:avLst/>
          </a:prstGeom>
        </p:spPr>
      </p:pic>
      <p:pic>
        <p:nvPicPr>
          <p:cNvPr id="61" name="図 60">
            <a:extLst>
              <a:ext uri="{FF2B5EF4-FFF2-40B4-BE49-F238E27FC236}">
                <a16:creationId xmlns:a16="http://schemas.microsoft.com/office/drawing/2014/main" id="{A935E7B3-AA5C-4F29-AB05-8E2FC7612E0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68863" y="3625644"/>
            <a:ext cx="1425182" cy="2618925"/>
          </a:xfrm>
          <a:prstGeom prst="rect">
            <a:avLst/>
          </a:prstGeom>
        </p:spPr>
      </p:pic>
      <p:sp>
        <p:nvSpPr>
          <p:cNvPr id="62" name="右矢印 19">
            <a:extLst>
              <a:ext uri="{FF2B5EF4-FFF2-40B4-BE49-F238E27FC236}">
                <a16:creationId xmlns:a16="http://schemas.microsoft.com/office/drawing/2014/main" id="{6B9E7373-60E1-447F-A773-102EEA66B129}"/>
              </a:ext>
            </a:extLst>
          </p:cNvPr>
          <p:cNvSpPr/>
          <p:nvPr/>
        </p:nvSpPr>
        <p:spPr>
          <a:xfrm>
            <a:off x="8747496" y="4806555"/>
            <a:ext cx="568969"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円/楕円 21">
            <a:extLst>
              <a:ext uri="{FF2B5EF4-FFF2-40B4-BE49-F238E27FC236}">
                <a16:creationId xmlns:a16="http://schemas.microsoft.com/office/drawing/2014/main" id="{A9CAF78D-3E0F-497F-B0F7-100448619A40}"/>
              </a:ext>
            </a:extLst>
          </p:cNvPr>
          <p:cNvSpPr/>
          <p:nvPr/>
        </p:nvSpPr>
        <p:spPr>
          <a:xfrm>
            <a:off x="8110654" y="568744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25">
            <a:extLst>
              <a:ext uri="{FF2B5EF4-FFF2-40B4-BE49-F238E27FC236}">
                <a16:creationId xmlns:a16="http://schemas.microsoft.com/office/drawing/2014/main" id="{8CA4EB1E-FAE8-4AA8-9249-84291CAED08C}"/>
              </a:ext>
            </a:extLst>
          </p:cNvPr>
          <p:cNvSpPr/>
          <p:nvPr/>
        </p:nvSpPr>
        <p:spPr>
          <a:xfrm>
            <a:off x="8263282" y="4366460"/>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円/楕円 25">
            <a:extLst>
              <a:ext uri="{FF2B5EF4-FFF2-40B4-BE49-F238E27FC236}">
                <a16:creationId xmlns:a16="http://schemas.microsoft.com/office/drawing/2014/main" id="{D4EC47B7-D122-48C8-8E00-A17CF48C742F}"/>
              </a:ext>
            </a:extLst>
          </p:cNvPr>
          <p:cNvSpPr/>
          <p:nvPr/>
        </p:nvSpPr>
        <p:spPr>
          <a:xfrm>
            <a:off x="8146054" y="5262452"/>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円/楕円 21">
            <a:extLst>
              <a:ext uri="{FF2B5EF4-FFF2-40B4-BE49-F238E27FC236}">
                <a16:creationId xmlns:a16="http://schemas.microsoft.com/office/drawing/2014/main" id="{32DD7FF4-A36B-4E21-89CF-CB50F5F81C42}"/>
              </a:ext>
            </a:extLst>
          </p:cNvPr>
          <p:cNvSpPr/>
          <p:nvPr/>
        </p:nvSpPr>
        <p:spPr>
          <a:xfrm>
            <a:off x="8253826" y="554456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円/楕円 21">
            <a:extLst>
              <a:ext uri="{FF2B5EF4-FFF2-40B4-BE49-F238E27FC236}">
                <a16:creationId xmlns:a16="http://schemas.microsoft.com/office/drawing/2014/main" id="{F84A25B9-232E-4C2B-96FC-590214C09A94}"/>
              </a:ext>
            </a:extLst>
          </p:cNvPr>
          <p:cNvSpPr/>
          <p:nvPr/>
        </p:nvSpPr>
        <p:spPr>
          <a:xfrm>
            <a:off x="8331972" y="542458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円/楕円 21">
            <a:extLst>
              <a:ext uri="{FF2B5EF4-FFF2-40B4-BE49-F238E27FC236}">
                <a16:creationId xmlns:a16="http://schemas.microsoft.com/office/drawing/2014/main" id="{D4381E10-0C62-454A-912C-34EE5F7D8CE2}"/>
              </a:ext>
            </a:extLst>
          </p:cNvPr>
          <p:cNvSpPr/>
          <p:nvPr/>
        </p:nvSpPr>
        <p:spPr>
          <a:xfrm>
            <a:off x="8183026" y="464404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円/楕円 21">
            <a:extLst>
              <a:ext uri="{FF2B5EF4-FFF2-40B4-BE49-F238E27FC236}">
                <a16:creationId xmlns:a16="http://schemas.microsoft.com/office/drawing/2014/main" id="{3953C6CE-94FA-47BE-9160-A8551E15229E}"/>
              </a:ext>
            </a:extLst>
          </p:cNvPr>
          <p:cNvSpPr/>
          <p:nvPr/>
        </p:nvSpPr>
        <p:spPr>
          <a:xfrm>
            <a:off x="8331972" y="467715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円/楕円 25">
            <a:extLst>
              <a:ext uri="{FF2B5EF4-FFF2-40B4-BE49-F238E27FC236}">
                <a16:creationId xmlns:a16="http://schemas.microsoft.com/office/drawing/2014/main" id="{EC73D410-739B-49BC-AE3F-F9F2640F7BED}"/>
              </a:ext>
            </a:extLst>
          </p:cNvPr>
          <p:cNvSpPr/>
          <p:nvPr/>
        </p:nvSpPr>
        <p:spPr>
          <a:xfrm>
            <a:off x="8655562" y="530237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円/楕円 21">
            <a:extLst>
              <a:ext uri="{FF2B5EF4-FFF2-40B4-BE49-F238E27FC236}">
                <a16:creationId xmlns:a16="http://schemas.microsoft.com/office/drawing/2014/main" id="{59FC833F-910B-4413-9238-085A7084D868}"/>
              </a:ext>
            </a:extLst>
          </p:cNvPr>
          <p:cNvSpPr/>
          <p:nvPr/>
        </p:nvSpPr>
        <p:spPr>
          <a:xfrm>
            <a:off x="8413572" y="519622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円/楕円 25">
            <a:extLst>
              <a:ext uri="{FF2B5EF4-FFF2-40B4-BE49-F238E27FC236}">
                <a16:creationId xmlns:a16="http://schemas.microsoft.com/office/drawing/2014/main" id="{C444C2C1-B3E8-4519-ABEA-36B3727C84EE}"/>
              </a:ext>
            </a:extLst>
          </p:cNvPr>
          <p:cNvSpPr/>
          <p:nvPr/>
        </p:nvSpPr>
        <p:spPr>
          <a:xfrm>
            <a:off x="8712096" y="3880675"/>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4" name="Picture 3" descr="C:\Users\takashi\Desktop\jellyfish.bmp">
            <a:extLst>
              <a:ext uri="{FF2B5EF4-FFF2-40B4-BE49-F238E27FC236}">
                <a16:creationId xmlns:a16="http://schemas.microsoft.com/office/drawing/2014/main" id="{77FD29E0-AF08-4458-960E-5288B3E638FF}"/>
              </a:ext>
            </a:extLst>
          </p:cNvPr>
          <p:cNvPicPr>
            <a:picLocks noChangeAspect="1" noChangeArrowheads="1"/>
          </p:cNvPicPr>
          <p:nvPr/>
        </p:nvPicPr>
        <p:blipFill>
          <a:blip r:embed="rId12" cstate="print">
            <a:extLst>
              <a:ext uri="{BEBA8EAE-BF5A-486C-A8C5-ECC9F3942E4B}">
                <a14:imgProps xmlns:a14="http://schemas.microsoft.com/office/drawing/2010/main">
                  <a14:imgLayer r:embed="rId5">
                    <a14:imgEffect>
                      <a14:backgroundRemoval t="30000" b="96000" l="9685" r="84746"/>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671542" y="-1045478"/>
            <a:ext cx="3319989" cy="281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09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a:t>Low-level segmentation</a:t>
            </a:r>
          </a:p>
          <a:p>
            <a:pPr marL="0" indent="0">
              <a:spcBef>
                <a:spcPts val="600"/>
              </a:spcBef>
              <a:buFont typeface="Arial" panose="020B0604020202020204" pitchFamily="34" charset="0"/>
              <a:buNone/>
            </a:pPr>
            <a:r>
              <a:rPr lang="ja-JP" altLang="en-US" sz="2400">
                <a:solidFill>
                  <a:prstClr val="black"/>
                </a:solidFill>
              </a:rPr>
              <a:t>意味のある固まりを抽出</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画像を圧縮</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処理の高速化 </a:t>
            </a:r>
            <a:endParaRPr lang="en-US" altLang="ja-JP" sz="2400">
              <a:solidFill>
                <a:prstClr val="black"/>
              </a:solidFill>
            </a:endParaRPr>
          </a:p>
          <a:p>
            <a:pPr marL="0" indent="0">
              <a:spcBef>
                <a:spcPts val="0"/>
              </a:spcBef>
              <a:buFont typeface="Arial" panose="020B0604020202020204" pitchFamily="34" charset="0"/>
              <a:buNone/>
            </a:pPr>
            <a:r>
              <a:rPr lang="en-US" altLang="ja-JP" sz="2400">
                <a:solidFill>
                  <a:prstClr val="black"/>
                </a:solidFill>
              </a:rPr>
              <a:t>(</a:t>
            </a:r>
            <a:r>
              <a:rPr lang="ja-JP" altLang="en-US" sz="2400">
                <a:solidFill>
                  <a:prstClr val="black"/>
                </a:solidFill>
              </a:rPr>
              <a:t>画素は直接処理するのに小さすぎる</a:t>
            </a:r>
            <a:r>
              <a:rPr lang="en-US" altLang="ja-JP" sz="240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9049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C3494F0-67E5-4786-B3BB-4E2A7B93415B}"/>
              </a:ext>
            </a:extLst>
          </p:cNvPr>
          <p:cNvPicPr>
            <a:picLocks noChangeAspect="1"/>
          </p:cNvPicPr>
          <p:nvPr/>
        </p:nvPicPr>
        <p:blipFill>
          <a:blip r:embed="rId3"/>
          <a:stretch>
            <a:fillRect/>
          </a:stretch>
        </p:blipFill>
        <p:spPr>
          <a:xfrm>
            <a:off x="8650204" y="1658286"/>
            <a:ext cx="1796733" cy="2192863"/>
          </a:xfrm>
          <a:prstGeom prst="rect">
            <a:avLst/>
          </a:prstGeom>
          <a:ln>
            <a:solidFill>
              <a:schemeClr val="tx1"/>
            </a:solidFill>
          </a:ln>
        </p:spPr>
      </p:pic>
      <p:pic>
        <p:nvPicPr>
          <p:cNvPr id="27" name="図 26">
            <a:extLst>
              <a:ext uri="{FF2B5EF4-FFF2-40B4-BE49-F238E27FC236}">
                <a16:creationId xmlns:a16="http://schemas.microsoft.com/office/drawing/2014/main" id="{F7148E8D-6F00-4B20-AB6A-F5BD94E0FFA6}"/>
              </a:ext>
            </a:extLst>
          </p:cNvPr>
          <p:cNvPicPr>
            <a:picLocks noChangeAspect="1"/>
          </p:cNvPicPr>
          <p:nvPr/>
        </p:nvPicPr>
        <p:blipFill>
          <a:blip r:embed="rId4"/>
          <a:stretch>
            <a:fillRect/>
          </a:stretch>
        </p:blipFill>
        <p:spPr>
          <a:xfrm>
            <a:off x="6553262" y="1656595"/>
            <a:ext cx="1799504" cy="2196244"/>
          </a:xfrm>
          <a:prstGeom prst="rect">
            <a:avLst/>
          </a:prstGeom>
          <a:ln>
            <a:solidFill>
              <a:schemeClr val="tx1"/>
            </a:solidFill>
          </a:ln>
        </p:spPr>
      </p:pic>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9"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sp>
        <p:nvSpPr>
          <p:cNvPr id="21" name="右矢印 20"/>
          <p:cNvSpPr/>
          <p:nvPr/>
        </p:nvSpPr>
        <p:spPr>
          <a:xfrm>
            <a:off x="826907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6</a:t>
            </a:fld>
            <a:endParaRPr lang="ja-JP" altLang="en-US"/>
          </a:p>
        </p:txBody>
      </p:sp>
      <p:pic>
        <p:nvPicPr>
          <p:cNvPr id="20" name="図 19">
            <a:extLst>
              <a:ext uri="{FF2B5EF4-FFF2-40B4-BE49-F238E27FC236}">
                <a16:creationId xmlns:a16="http://schemas.microsoft.com/office/drawing/2014/main" id="{6C2FBE16-C505-404B-86B6-F45C33DE72A3}"/>
              </a:ext>
            </a:extLst>
          </p:cNvPr>
          <p:cNvPicPr>
            <a:picLocks noChangeAspect="1"/>
          </p:cNvPicPr>
          <p:nvPr/>
        </p:nvPicPr>
        <p:blipFill>
          <a:blip r:embed="rId11"/>
          <a:stretch>
            <a:fillRect/>
          </a:stretch>
        </p:blipFill>
        <p:spPr>
          <a:xfrm>
            <a:off x="3296839" y="1656595"/>
            <a:ext cx="1799504" cy="2196244"/>
          </a:xfrm>
          <a:prstGeom prst="rect">
            <a:avLst/>
          </a:prstGeom>
          <a:ln>
            <a:solidFill>
              <a:schemeClr val="tx1"/>
            </a:solidFill>
          </a:ln>
        </p:spPr>
      </p:pic>
      <p:pic>
        <p:nvPicPr>
          <p:cNvPr id="23" name="図 22">
            <a:extLst>
              <a:ext uri="{FF2B5EF4-FFF2-40B4-BE49-F238E27FC236}">
                <a16:creationId xmlns:a16="http://schemas.microsoft.com/office/drawing/2014/main" id="{F05A4D2C-7B0B-4749-A316-49059D7991D6}"/>
              </a:ext>
            </a:extLst>
          </p:cNvPr>
          <p:cNvPicPr>
            <a:picLocks noChangeAspect="1"/>
          </p:cNvPicPr>
          <p:nvPr/>
        </p:nvPicPr>
        <p:blipFill>
          <a:blip r:embed="rId4"/>
          <a:stretch>
            <a:fillRect/>
          </a:stretch>
        </p:blipFill>
        <p:spPr>
          <a:xfrm>
            <a:off x="1199897" y="1656595"/>
            <a:ext cx="1799504" cy="2196244"/>
          </a:xfrm>
          <a:prstGeom prst="rect">
            <a:avLst/>
          </a:prstGeom>
          <a:ln>
            <a:solidFill>
              <a:schemeClr val="tx1"/>
            </a:solidFill>
          </a:ln>
        </p:spPr>
      </p:pic>
      <p:sp>
        <p:nvSpPr>
          <p:cNvPr id="10" name="右矢印 9"/>
          <p:cNvSpPr/>
          <p:nvPr/>
        </p:nvSpPr>
        <p:spPr>
          <a:xfrm>
            <a:off x="292521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8672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353386" cy="5296829"/>
          </a:xfrm>
        </p:spPr>
        <p:txBody>
          <a:bodyPr>
            <a:normAutofit/>
          </a:bodyPr>
          <a:lstStyle/>
          <a:p>
            <a:pPr marL="0" indent="0">
              <a:spcBef>
                <a:spcPts val="600"/>
              </a:spcBef>
              <a:buNone/>
            </a:pPr>
            <a:r>
              <a:rPr lang="ja-JP" altLang="en-US" sz="6600" b="1" dirty="0"/>
              <a:t>閾値法</a:t>
            </a:r>
            <a:endParaRPr lang="en-US" altLang="ja-JP" sz="6600" b="1" dirty="0"/>
          </a:p>
          <a:p>
            <a:pPr marL="0" indent="0">
              <a:spcBef>
                <a:spcPts val="600"/>
              </a:spcBef>
              <a:buNone/>
            </a:pPr>
            <a:r>
              <a:rPr lang="en-US" altLang="ja-JP" sz="6600" b="1" dirty="0"/>
              <a:t>thresholding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79346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a:t>閾値法とは</a:t>
            </a:r>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71721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1C76E1C-F5A9-43FE-9D12-DB9E91385108}"/>
              </a:ext>
            </a:extLst>
          </p:cNvPr>
          <p:cNvPicPr>
            <a:picLocks noChangeAspect="1"/>
          </p:cNvPicPr>
          <p:nvPr/>
        </p:nvPicPr>
        <p:blipFill rotWithShape="1">
          <a:blip r:embed="rId2"/>
          <a:srcRect l="5462" t="14312" r="3692" b="40790"/>
          <a:stretch/>
        </p:blipFill>
        <p:spPr>
          <a:xfrm>
            <a:off x="2566456" y="1415690"/>
            <a:ext cx="3718829" cy="2237884"/>
          </a:xfrm>
          <a:prstGeom prst="rect">
            <a:avLst/>
          </a:prstGeom>
        </p:spPr>
      </p:pic>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11" name="コンテンツ プレースホルダー 2"/>
          <p:cNvSpPr>
            <a:spLocks noGrp="1"/>
          </p:cNvSpPr>
          <p:nvPr>
            <p:ph idx="1"/>
          </p:nvPr>
        </p:nvSpPr>
        <p:spPr>
          <a:xfrm>
            <a:off x="7114061" y="3746838"/>
            <a:ext cx="4636214" cy="2780962"/>
          </a:xfrm>
        </p:spPr>
        <p:txBody>
          <a:bodyPr>
            <a:normAutofit/>
          </a:bodyPr>
          <a:lstStyle/>
          <a:p>
            <a:pPr marL="0" indent="0">
              <a:lnSpc>
                <a:spcPct val="170000"/>
              </a:lnSpc>
              <a:spcBef>
                <a:spcPts val="0"/>
              </a:spcBef>
              <a:buNone/>
            </a:pPr>
            <a:r>
              <a:rPr lang="ja-JP" altLang="en-US" sz="2400" b="1" dirty="0"/>
              <a:t>大津法</a:t>
            </a:r>
            <a:endParaRPr lang="en-US" altLang="ja-JP" sz="2400" b="1" dirty="0"/>
          </a:p>
          <a:p>
            <a:pPr marL="0" indent="0">
              <a:lnSpc>
                <a:spcPct val="110000"/>
              </a:lnSpc>
              <a:spcBef>
                <a:spcPts val="1200"/>
              </a:spcBef>
              <a:buNone/>
            </a:pPr>
            <a:r>
              <a:rPr lang="ja-JP" altLang="en-US" sz="2400" dirty="0"/>
              <a:t>二峰性ヒストグラムを仮定し，二峰を最も良く</a:t>
            </a:r>
            <a:r>
              <a:rPr lang="en-US" altLang="ja-JP" sz="2400" dirty="0"/>
              <a:t>2</a:t>
            </a:r>
            <a:r>
              <a:rPr lang="ja-JP" altLang="en-US" sz="2400" dirty="0"/>
              <a:t>分割する閾値を自動計算する手法</a:t>
            </a:r>
            <a:endParaRPr lang="en-US" altLang="ja-JP" sz="2400" dirty="0"/>
          </a:p>
          <a:p>
            <a:pPr marL="0" indent="0">
              <a:lnSpc>
                <a:spcPct val="110000"/>
              </a:lnSpc>
              <a:spcBef>
                <a:spcPts val="1200"/>
              </a:spcBef>
              <a:buNone/>
            </a:pPr>
            <a:r>
              <a:rPr lang="ja-JP" altLang="en-US" sz="2000" dirty="0"/>
              <a:t>引用数</a:t>
            </a:r>
            <a:r>
              <a:rPr lang="en-US" altLang="ja-JP" sz="2000" dirty="0"/>
              <a:t>20k</a:t>
            </a:r>
            <a:r>
              <a:rPr lang="ja-JP" altLang="en-US" sz="2000" dirty="0"/>
              <a:t>を超える論文</a:t>
            </a:r>
            <a:endParaRPr lang="en-US" altLang="ja-JP" sz="2000" dirty="0"/>
          </a:p>
        </p:txBody>
      </p:sp>
      <p:sp>
        <p:nvSpPr>
          <p:cNvPr id="72" name="テキスト ボックス 71"/>
          <p:cNvSpPr txBox="1"/>
          <p:nvPr/>
        </p:nvSpPr>
        <p:spPr>
          <a:xfrm>
            <a:off x="7114060" y="2223869"/>
            <a:ext cx="4801314" cy="830997"/>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二峰を真ん中で分割するのが理想</a:t>
            </a:r>
          </a:p>
        </p:txBody>
      </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003563"/>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23" name="正方形/長方形 22"/>
          <p:cNvSpPr/>
          <p:nvPr/>
        </p:nvSpPr>
        <p:spPr>
          <a:xfrm>
            <a:off x="3348638" y="982979"/>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ヒストグラム</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9</a:t>
            </a:fld>
            <a:endParaRPr lang="ja-JP" altLang="en-US"/>
          </a:p>
        </p:txBody>
      </p:sp>
      <p:pic>
        <p:nvPicPr>
          <p:cNvPr id="9" name="図 8">
            <a:extLst>
              <a:ext uri="{FF2B5EF4-FFF2-40B4-BE49-F238E27FC236}">
                <a16:creationId xmlns:a16="http://schemas.microsoft.com/office/drawing/2014/main" id="{400CB5B1-B135-4F3A-9604-6A9CE9EE7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2980" y="1809288"/>
            <a:ext cx="2237884" cy="1450688"/>
          </a:xfrm>
          <a:prstGeom prst="rect">
            <a:avLst/>
          </a:prstGeom>
        </p:spPr>
      </p:pic>
      <p:grpSp>
        <p:nvGrpSpPr>
          <p:cNvPr id="17" name="グループ化 16">
            <a:extLst>
              <a:ext uri="{FF2B5EF4-FFF2-40B4-BE49-F238E27FC236}">
                <a16:creationId xmlns:a16="http://schemas.microsoft.com/office/drawing/2014/main" id="{17FE20BA-0D84-41DC-8ED6-EC9230F4BAEF}"/>
              </a:ext>
            </a:extLst>
          </p:cNvPr>
          <p:cNvGrpSpPr/>
          <p:nvPr/>
        </p:nvGrpSpPr>
        <p:grpSpPr>
          <a:xfrm>
            <a:off x="710151" y="1608360"/>
            <a:ext cx="3014693" cy="4968508"/>
            <a:chOff x="710151" y="1608360"/>
            <a:chExt cx="3014693" cy="4968508"/>
          </a:xfrm>
        </p:grpSpPr>
        <p:grpSp>
          <p:nvGrpSpPr>
            <p:cNvPr id="6" name="グループ化 5"/>
            <p:cNvGrpSpPr/>
            <p:nvPr/>
          </p:nvGrpSpPr>
          <p:grpSpPr>
            <a:xfrm>
              <a:off x="2147585" y="1608360"/>
              <a:ext cx="1577259" cy="2985725"/>
              <a:chOff x="2147585" y="1608360"/>
              <a:chExt cx="1577259" cy="2985725"/>
            </a:xfrm>
          </p:grpSpPr>
          <p:cxnSp>
            <p:nvCxnSpPr>
              <p:cNvPr id="66" name="直線コネクタ 65"/>
              <p:cNvCxnSpPr/>
              <p:nvPr/>
            </p:nvCxnSpPr>
            <p:spPr>
              <a:xfrm flipV="1">
                <a:off x="3307543"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232401"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テキスト ボックス 72"/>
              <p:cNvSpPr txBox="1"/>
              <p:nvPr/>
            </p:nvSpPr>
            <p:spPr>
              <a:xfrm>
                <a:off x="2147585" y="4113326"/>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2" name="図 11">
              <a:extLst>
                <a:ext uri="{FF2B5EF4-FFF2-40B4-BE49-F238E27FC236}">
                  <a16:creationId xmlns:a16="http://schemas.microsoft.com/office/drawing/2014/main" id="{F9C8C284-2581-4372-A213-1077FA4A531E}"/>
                </a:ext>
              </a:extLst>
            </p:cNvPr>
            <p:cNvPicPr>
              <a:picLocks noChangeAspect="1"/>
            </p:cNvPicPr>
            <p:nvPr/>
          </p:nvPicPr>
          <p:blipFill rotWithShape="1">
            <a:blip r:embed="rId4"/>
            <a:srcRect l="49876" t="25504" r="3624" b="17522"/>
            <a:stretch/>
          </p:blipFill>
          <p:spPr>
            <a:xfrm rot="5400000">
              <a:off x="308655" y="4709250"/>
              <a:ext cx="2269114" cy="1466122"/>
            </a:xfrm>
            <a:prstGeom prst="rect">
              <a:avLst/>
            </a:prstGeom>
          </p:spPr>
        </p:pic>
      </p:grpSp>
      <p:grpSp>
        <p:nvGrpSpPr>
          <p:cNvPr id="18" name="グループ化 17">
            <a:extLst>
              <a:ext uri="{FF2B5EF4-FFF2-40B4-BE49-F238E27FC236}">
                <a16:creationId xmlns:a16="http://schemas.microsoft.com/office/drawing/2014/main" id="{0EE574E0-93C7-4604-80AC-577FB07ED43B}"/>
              </a:ext>
            </a:extLst>
          </p:cNvPr>
          <p:cNvGrpSpPr/>
          <p:nvPr/>
        </p:nvGrpSpPr>
        <p:grpSpPr>
          <a:xfrm>
            <a:off x="2910393" y="1608360"/>
            <a:ext cx="1909341" cy="4962473"/>
            <a:chOff x="2910393" y="1608360"/>
            <a:chExt cx="1909341" cy="4962473"/>
          </a:xfrm>
        </p:grpSpPr>
        <p:grpSp>
          <p:nvGrpSpPr>
            <p:cNvPr id="7" name="グループ化 6"/>
            <p:cNvGrpSpPr/>
            <p:nvPr/>
          </p:nvGrpSpPr>
          <p:grpSpPr>
            <a:xfrm>
              <a:off x="4271525" y="1608360"/>
              <a:ext cx="548209" cy="2987199"/>
              <a:chOff x="4271525" y="1608360"/>
              <a:chExt cx="548209" cy="2987199"/>
            </a:xfrm>
          </p:grpSpPr>
          <p:cxnSp>
            <p:nvCxnSpPr>
              <p:cNvPr id="61" name="直線コネクタ 60"/>
              <p:cNvCxnSpPr/>
              <p:nvPr/>
            </p:nvCxnSpPr>
            <p:spPr>
              <a:xfrm flipV="1">
                <a:off x="4301409"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427152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4" name="図 13">
              <a:extLst>
                <a:ext uri="{FF2B5EF4-FFF2-40B4-BE49-F238E27FC236}">
                  <a16:creationId xmlns:a16="http://schemas.microsoft.com/office/drawing/2014/main" id="{623249BA-2661-412D-8F83-4CFB35F78E6F}"/>
                </a:ext>
              </a:extLst>
            </p:cNvPr>
            <p:cNvPicPr>
              <a:picLocks noChangeAspect="1"/>
            </p:cNvPicPr>
            <p:nvPr/>
          </p:nvPicPr>
          <p:blipFill rotWithShape="1">
            <a:blip r:embed="rId5"/>
            <a:srcRect l="50000" t="24815" r="3623" b="18686"/>
            <a:stretch/>
          </p:blipFill>
          <p:spPr>
            <a:xfrm rot="5400000">
              <a:off x="2505809" y="4712341"/>
              <a:ext cx="2263076" cy="1453907"/>
            </a:xfrm>
            <a:prstGeom prst="rect">
              <a:avLst/>
            </a:prstGeom>
          </p:spPr>
        </p:pic>
      </p:grpSp>
      <p:grpSp>
        <p:nvGrpSpPr>
          <p:cNvPr id="19" name="グループ化 18">
            <a:extLst>
              <a:ext uri="{FF2B5EF4-FFF2-40B4-BE49-F238E27FC236}">
                <a16:creationId xmlns:a16="http://schemas.microsoft.com/office/drawing/2014/main" id="{792C5272-D2D6-41C8-BF33-0F01BA02022B}"/>
              </a:ext>
            </a:extLst>
          </p:cNvPr>
          <p:cNvGrpSpPr/>
          <p:nvPr/>
        </p:nvGrpSpPr>
        <p:grpSpPr>
          <a:xfrm>
            <a:off x="5098420" y="1608360"/>
            <a:ext cx="1947272" cy="4962477"/>
            <a:chOff x="5098420" y="1608360"/>
            <a:chExt cx="1947272" cy="4962477"/>
          </a:xfrm>
        </p:grpSpPr>
        <p:grpSp>
          <p:nvGrpSpPr>
            <p:cNvPr id="8" name="グループ化 7"/>
            <p:cNvGrpSpPr/>
            <p:nvPr/>
          </p:nvGrpSpPr>
          <p:grpSpPr>
            <a:xfrm>
              <a:off x="5252148" y="1608360"/>
              <a:ext cx="1793544" cy="2987199"/>
              <a:chOff x="5252148" y="1608360"/>
              <a:chExt cx="1793544" cy="2987199"/>
            </a:xfrm>
          </p:grpSpPr>
          <p:cxnSp>
            <p:nvCxnSpPr>
              <p:cNvPr id="67" name="直線コネクタ 66"/>
              <p:cNvCxnSpPr/>
              <p:nvPr/>
            </p:nvCxnSpPr>
            <p:spPr>
              <a:xfrm flipV="1">
                <a:off x="5252148"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28706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テキスト ボックス 74"/>
              <p:cNvSpPr txBox="1"/>
              <p:nvPr/>
            </p:nvSpPr>
            <p:spPr>
              <a:xfrm>
                <a:off x="6532882"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5" name="図 14">
              <a:extLst>
                <a:ext uri="{FF2B5EF4-FFF2-40B4-BE49-F238E27FC236}">
                  <a16:creationId xmlns:a16="http://schemas.microsoft.com/office/drawing/2014/main" id="{EC22D07C-F669-4169-823A-95EB5D30001C}"/>
                </a:ext>
              </a:extLst>
            </p:cNvPr>
            <p:cNvPicPr>
              <a:picLocks noChangeAspect="1"/>
            </p:cNvPicPr>
            <p:nvPr/>
          </p:nvPicPr>
          <p:blipFill rotWithShape="1">
            <a:blip r:embed="rId6"/>
            <a:srcRect l="50000" t="24815" r="3623" b="18686"/>
            <a:stretch/>
          </p:blipFill>
          <p:spPr>
            <a:xfrm rot="5400000">
              <a:off x="4693832" y="4712342"/>
              <a:ext cx="2263083" cy="1453907"/>
            </a:xfrm>
            <a:prstGeom prst="rect">
              <a:avLst/>
            </a:prstGeom>
          </p:spPr>
        </p:pic>
      </p:grpSp>
    </p:spTree>
    <p:extLst>
      <p:ext uri="{BB962C8B-B14F-4D97-AF65-F5344CB8AC3E}">
        <p14:creationId xmlns:p14="http://schemas.microsoft.com/office/powerpoint/2010/main" val="297443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4221</TotalTime>
  <Words>3925</Words>
  <Application>Microsoft Office PowerPoint</Application>
  <PresentationFormat>ワイド画面</PresentationFormat>
  <Paragraphs>975</Paragraphs>
  <Slides>47</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メイリオ</vt:lpstr>
      <vt:lpstr>Arial</vt:lpstr>
      <vt:lpstr>Calibri</vt:lpstr>
      <vt:lpstr>Cambria Math</vt:lpstr>
      <vt:lpstr>Times New Roman</vt:lpstr>
      <vt:lpstr>Wingdings</vt:lpstr>
      <vt:lpstr>Office テーマ</vt:lpstr>
      <vt:lpstr>コンピュータビジョン</vt:lpstr>
      <vt:lpstr>Contents : 画像領域分割</vt:lpstr>
      <vt:lpstr>PowerPoint プレゼンテーション</vt:lpstr>
      <vt:lpstr>PowerPoint プレゼンテーション</vt:lpstr>
      <vt:lpstr>PowerPoint プレゼンテーション</vt:lpstr>
      <vt:lpstr>二値化と多値化</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井尻　敬</cp:lastModifiedBy>
  <cp:revision>239</cp:revision>
  <cp:lastPrinted>2017-06-07T05:22:42Z</cp:lastPrinted>
  <dcterms:created xsi:type="dcterms:W3CDTF">2017-01-19T02:23:36Z</dcterms:created>
  <dcterms:modified xsi:type="dcterms:W3CDTF">2021-04-10T16:48:44Z</dcterms:modified>
</cp:coreProperties>
</file>